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5" r:id="rId1"/>
  </p:sldMasterIdLst>
  <p:notesMasterIdLst>
    <p:notesMasterId r:id="rId6"/>
  </p:notesMasterIdLst>
  <p:sldIdLst>
    <p:sldId id="258" r:id="rId2"/>
    <p:sldId id="267" r:id="rId3"/>
    <p:sldId id="271" r:id="rId4"/>
    <p:sldId id="262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712" y="-8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FEA186-8DEF-4242-BAA4-59CC69D9FC70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924AE-E6E1-45DC-AE73-45DF9995F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057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5680">
              <a:defRPr/>
            </a:pPr>
            <a:fld id="{FA6C63C2-6CC4-4D69-B330-8740ECB5A0D8}" type="slidenum">
              <a:rPr lang="ru-RU">
                <a:solidFill>
                  <a:prstClr val="black"/>
                </a:solidFill>
                <a:latin typeface="Calibri"/>
              </a:rPr>
              <a:pPr defTabSz="915680">
                <a:defRPr/>
              </a:pPr>
              <a:t>2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0289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5680">
              <a:defRPr/>
            </a:pPr>
            <a:fld id="{FA6C63C2-6CC4-4D69-B330-8740ECB5A0D8}" type="slidenum">
              <a:rPr lang="ru-RU">
                <a:solidFill>
                  <a:prstClr val="black"/>
                </a:solidFill>
                <a:latin typeface="Calibri"/>
              </a:rPr>
              <a:pPr defTabSz="915680">
                <a:defRPr/>
              </a:pPr>
              <a:t>3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0289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5680">
              <a:defRPr/>
            </a:pPr>
            <a:fld id="{FA6C63C2-6CC4-4D69-B330-8740ECB5A0D8}" type="slidenum">
              <a:rPr lang="ru-RU">
                <a:solidFill>
                  <a:prstClr val="black"/>
                </a:solidFill>
                <a:latin typeface="Calibri"/>
              </a:rPr>
              <a:pPr defTabSz="915680">
                <a:defRPr/>
              </a:pPr>
              <a:t>4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0289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>
            <a:lvl1pPr algn="just">
              <a:defRPr sz="1500" b="1">
                <a:latin typeface="Arial Narrow" panose="020B060602020203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9930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F29F2D5-F101-48A0-81FD-E9BBCF583331}" type="datetimeFigureOut">
              <a:rPr lang="ru-RU" smtClean="0"/>
              <a:t>09.09.2020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90F3993-A8B3-4E81-8D11-750FA37E25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363081" y="116632"/>
            <a:ext cx="4431926" cy="897694"/>
          </a:xfrm>
          <a:prstGeom prst="rect">
            <a:avLst/>
          </a:prstGeom>
          <a:noFill/>
        </p:spPr>
        <p:txBody>
          <a:bodyPr wrap="square" lIns="66044" tIns="33026" rIns="66044" bIns="33026" rtlCol="0">
            <a:spAutoFit/>
          </a:bodyPr>
          <a:lstStyle/>
          <a:p>
            <a:pPr algn="ctr"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anose="020B0606020202030204" pitchFamily="34" charset="0"/>
              </a:rPr>
              <a:t>КОМИТЕТ ГОСУДАРСТВЕННЫХ ДОХОДОВ</a:t>
            </a:r>
          </a:p>
          <a:p>
            <a:pPr algn="ctr"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anose="020B0606020202030204" pitchFamily="34" charset="0"/>
              </a:rPr>
              <a:t>МИНИСТЕРСТВА ФИНАНСОВ</a:t>
            </a:r>
          </a:p>
          <a:p>
            <a:pPr algn="ctr"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РЕСПУБЛИКИ КАЗАХСТАН</a:t>
            </a:r>
          </a:p>
        </p:txBody>
      </p:sp>
      <p:sp>
        <p:nvSpPr>
          <p:cNvPr id="8" name="TextBox 9"/>
          <p:cNvSpPr txBox="1"/>
          <p:nvPr/>
        </p:nvSpPr>
        <p:spPr>
          <a:xfrm>
            <a:off x="1341396" y="2060848"/>
            <a:ext cx="6467475" cy="1790246"/>
          </a:xfrm>
          <a:prstGeom prst="rect">
            <a:avLst/>
          </a:prstGeom>
          <a:noFill/>
        </p:spPr>
        <p:txBody>
          <a:bodyPr wrap="square" lIns="66044" tIns="33026" rIns="66044" bIns="33026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288">
              <a:defRPr/>
            </a:pPr>
            <a:r>
              <a:rPr lang="ru-RU" sz="2800" b="1" dirty="0" smtClean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Пилотный проект</a:t>
            </a:r>
            <a:endParaRPr lang="ru-RU" sz="2800" b="1" dirty="0" smtClean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 algn="ctr" defTabSz="914288">
              <a:defRPr/>
            </a:pPr>
            <a:r>
              <a:rPr lang="ru-RU" sz="2800" b="1" dirty="0" smtClean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по </a:t>
            </a:r>
            <a:r>
              <a:rPr lang="ru-RU" sz="28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совершенствованию администрирования НДС на основании </a:t>
            </a:r>
            <a:endParaRPr lang="ru-RU" sz="2800" b="1" dirty="0" smtClean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  <a:p>
            <a:pPr lvl="0" algn="ctr" defTabSz="914288">
              <a:defRPr/>
            </a:pPr>
            <a:r>
              <a:rPr lang="ru-RU" sz="2800" b="1" dirty="0" smtClean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ИС ЭСФ с </a:t>
            </a:r>
            <a:r>
              <a:rPr lang="ru-RU" sz="2800" b="1" dirty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применением </a:t>
            </a:r>
            <a:r>
              <a:rPr lang="ru-RU" sz="2800" b="1" dirty="0" smtClean="0">
                <a:solidFill>
                  <a:srgbClr val="4F81BD">
                    <a:lumMod val="50000"/>
                  </a:srgbClr>
                </a:solidFill>
                <a:latin typeface="Arial Narrow" panose="020B0606020202030204" pitchFamily="34" charset="0"/>
              </a:rPr>
              <a:t>СУР</a:t>
            </a:r>
            <a:endParaRPr lang="en-US" sz="2800" b="1" dirty="0" smtClean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29471" y="6329395"/>
            <a:ext cx="2491327" cy="282141"/>
          </a:xfrm>
          <a:prstGeom prst="rect">
            <a:avLst/>
          </a:prstGeom>
          <a:noFill/>
        </p:spPr>
        <p:txBody>
          <a:bodyPr wrap="square" lIns="66044" tIns="33026" rIns="66044" bIns="33026" rtlCol="0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г. НУР-СУЛТАН, 2020 год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86008"/>
            <a:ext cx="1152128" cy="119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2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-276225" y="-1524497"/>
            <a:ext cx="9144000" cy="621833"/>
          </a:xfrm>
          <a:prstGeom prst="rect">
            <a:avLst/>
          </a:prstGeom>
        </p:spPr>
        <p:txBody>
          <a:bodyPr vert="horz" lIns="68573" tIns="34289" rIns="68573" bIns="34289" rtlCol="0" anchor="ctr">
            <a:normAutofit/>
          </a:bodyPr>
          <a:lstStyle/>
          <a:p>
            <a:pPr marL="87301" indent="-87301" defTabSz="685698">
              <a:spcBef>
                <a:spcPct val="0"/>
              </a:spcBef>
            </a:pPr>
            <a:endParaRPr lang="ru-RU" sz="1800" b="1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51">
            <a:extLst>
              <a:ext uri="{FF2B5EF4-FFF2-40B4-BE49-F238E27FC236}">
                <a16:creationId xmlns:a16="http://schemas.microsoft.com/office/drawing/2014/main" xmlns="" id="{C848B19D-2F2F-480F-BD17-4C8C3720A3E5}"/>
              </a:ext>
            </a:extLst>
          </p:cNvPr>
          <p:cNvSpPr/>
          <p:nvPr/>
        </p:nvSpPr>
        <p:spPr>
          <a:xfrm>
            <a:off x="180909" y="204651"/>
            <a:ext cx="8856984" cy="63206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lvl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Коротко о сути Пилотного проекта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7082021" y="6485756"/>
            <a:ext cx="2057400" cy="365125"/>
          </a:xfrm>
          <a:prstGeom prst="rect">
            <a:avLst/>
          </a:prstGeom>
        </p:spPr>
        <p:txBody>
          <a:bodyPr lIns="91430" tIns="45715" rIns="91430" bIns="45715"/>
          <a:lstStyle>
            <a:defPPr>
              <a:defRPr lang="ru-RU"/>
            </a:defPPr>
            <a:lvl1pPr marL="0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449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8897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346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7795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7243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6691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6140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5589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584173"/>
            <a:fld id="{F9BFB489-2B81-4C5F-94C6-197528BB56D0}" type="slidenum">
              <a:rPr lang="ru-RU" sz="1000">
                <a:solidFill>
                  <a:prstClr val="black">
                    <a:tint val="75000"/>
                  </a:prstClr>
                </a:solidFill>
                <a:latin typeface="Calibri"/>
              </a:rPr>
              <a:pPr algn="r" defTabSz="584173"/>
              <a:t>2</a:t>
            </a:fld>
            <a:endParaRPr lang="ru-RU" sz="100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854541"/>
            <a:ext cx="756084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КГД еженедельно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: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 формирует перечень рисковых НП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направляет в их адрес уведомления (срок исполнения 5 раб.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д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ней);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направляет в их адрес оповещение в ИС ЭСФ (для сведения);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направляет в адрес покупателей рисковых НП извещения (для сведения);</a:t>
            </a:r>
          </a:p>
          <a:p>
            <a:endParaRPr lang="ru-RU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КГД ежемесячно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: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1.   размещает на Портале КГД список рисковых НП (для сведения).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endParaRPr lang="ru-RU" b="1" u="sng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КГД/ОГД по итогам анализа исполнения уведомления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: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производит ограничение выписки ЭСФ (в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случае неисполнения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уведомления);</a:t>
            </a:r>
          </a:p>
          <a:p>
            <a:pPr marL="342900" indent="-342900">
              <a:buFontTx/>
              <a:buAutoNum type="arabicPeriod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производит приостановление расходных операций по банковским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счетам (в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случае неисполнения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уведомления);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направляет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оповещение в ИС ЭСФ (для сведения);</a:t>
            </a:r>
          </a:p>
          <a:p>
            <a:pPr marL="342900" indent="-342900">
              <a:buFontTx/>
              <a:buAutoNum type="arabicPeriod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направляет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Решение (в случае неполного исполнения);</a:t>
            </a:r>
          </a:p>
          <a:p>
            <a:pPr marL="342900" indent="-342900">
              <a:buFontTx/>
              <a:buAutoNum type="arabicPeriod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в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озобновляет выписку ЭСФ (в случае исполнения уведомления);</a:t>
            </a:r>
          </a:p>
          <a:p>
            <a:pPr marL="342900" indent="-342900">
              <a:buFontTx/>
              <a:buAutoNum type="arabicPeriod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с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нимает присвоенную степень риска (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в случае исполнения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уведомления)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endParaRPr lang="ru-RU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endParaRPr lang="ru-RU" sz="200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40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-276225" y="-1524497"/>
            <a:ext cx="9144000" cy="621833"/>
          </a:xfrm>
          <a:prstGeom prst="rect">
            <a:avLst/>
          </a:prstGeom>
        </p:spPr>
        <p:txBody>
          <a:bodyPr vert="horz" lIns="68573" tIns="34289" rIns="68573" bIns="34289" rtlCol="0" anchor="ctr">
            <a:normAutofit/>
          </a:bodyPr>
          <a:lstStyle/>
          <a:p>
            <a:pPr marL="87301" indent="-87301" defTabSz="685698">
              <a:spcBef>
                <a:spcPct val="0"/>
              </a:spcBef>
            </a:pPr>
            <a:endParaRPr lang="ru-RU" sz="1800" b="1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51">
            <a:extLst>
              <a:ext uri="{FF2B5EF4-FFF2-40B4-BE49-F238E27FC236}">
                <a16:creationId xmlns:a16="http://schemas.microsoft.com/office/drawing/2014/main" xmlns="" id="{C848B19D-2F2F-480F-BD17-4C8C3720A3E5}"/>
              </a:ext>
            </a:extLst>
          </p:cNvPr>
          <p:cNvSpPr/>
          <p:nvPr/>
        </p:nvSpPr>
        <p:spPr>
          <a:xfrm>
            <a:off x="180909" y="204651"/>
            <a:ext cx="8856984" cy="63206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lvl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Что сделано по итогам совместной работы с АНК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7082021" y="6485756"/>
            <a:ext cx="2057400" cy="365125"/>
          </a:xfrm>
          <a:prstGeom prst="rect">
            <a:avLst/>
          </a:prstGeom>
        </p:spPr>
        <p:txBody>
          <a:bodyPr lIns="91430" tIns="45715" rIns="91430" bIns="45715"/>
          <a:lstStyle>
            <a:defPPr>
              <a:defRPr lang="ru-RU"/>
            </a:defPPr>
            <a:lvl1pPr marL="0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449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8897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346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7795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7243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6691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6140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5589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584173"/>
            <a:fld id="{F9BFB489-2B81-4C5F-94C6-197528BB56D0}" type="slidenum">
              <a:rPr lang="ru-RU" sz="1000">
                <a:solidFill>
                  <a:prstClr val="black">
                    <a:tint val="75000"/>
                  </a:prstClr>
                </a:solidFill>
                <a:latin typeface="Calibri"/>
              </a:rPr>
              <a:pPr algn="r" defTabSz="584173"/>
              <a:t>3</a:t>
            </a:fld>
            <a:endParaRPr lang="ru-RU" sz="100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9400" y="839788"/>
            <a:ext cx="756084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pPr marL="457200" indent="-457200">
              <a:buAutoNum type="arabicPeriod"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продлен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срок выписки ЭСФ на период ограничения в ИС ЭСФ в рамках пилотного проекта 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(исключение привлечения к адм. 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ответственности 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за нарушение сроков выписки ЭСФ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);</a:t>
            </a:r>
          </a:p>
          <a:p>
            <a:pPr marL="457200" indent="-457200">
              <a:buAutoNum type="arabicPeriod"/>
            </a:pPr>
            <a:endParaRPr lang="ru-RU" sz="2200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pPr marL="457200" indent="-457200">
              <a:buAutoNum type="arabicPeriod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р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еализована техническая доработка ИС ЭСФ в части возможности выписки ЭСФ в адрес заблокированного НП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;</a:t>
            </a:r>
          </a:p>
          <a:p>
            <a:pPr marL="457200" indent="-457200">
              <a:buAutoNum type="arabicPeriod"/>
            </a:pPr>
            <a:endParaRPr lang="ru-RU" sz="2200" b="1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pPr marL="457200" indent="-457200">
              <a:buAutoNum type="arabicPeriod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о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граничен период для анализа ЭСФ в рамках пилота (дата выписки ЭСФ - с 01.01.2019г.);</a:t>
            </a:r>
          </a:p>
          <a:p>
            <a:pPr marL="457200" indent="-457200">
              <a:buAutoNum type="arabicPeriod"/>
            </a:pPr>
            <a:endParaRPr lang="ru-RU" sz="2200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pPr marL="457200" indent="-457200">
              <a:buAutoNum type="arabicPeriod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р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еализовано размещение на Портале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КГД перечня рисковых НП.</a:t>
            </a:r>
          </a:p>
          <a:p>
            <a:pPr marL="457200" indent="-457200">
              <a:buAutoNum type="arabicPeriod"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endParaRPr lang="ru-RU" sz="2000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67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51">
            <a:extLst>
              <a:ext uri="{FF2B5EF4-FFF2-40B4-BE49-F238E27FC236}">
                <a16:creationId xmlns:a16="http://schemas.microsoft.com/office/drawing/2014/main" xmlns="" id="{C848B19D-2F2F-480F-BD17-4C8C3720A3E5}"/>
              </a:ext>
            </a:extLst>
          </p:cNvPr>
          <p:cNvSpPr/>
          <p:nvPr/>
        </p:nvSpPr>
        <p:spPr>
          <a:xfrm>
            <a:off x="179512" y="260648"/>
            <a:ext cx="8856984" cy="632061"/>
          </a:xfrm>
          <a:prstGeom prst="rect">
            <a:avLst/>
          </a:prstGeom>
          <a:solidFill>
            <a:srgbClr val="EAF2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lvl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Результаты пилотного проекта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7082021" y="6485756"/>
            <a:ext cx="2057400" cy="365125"/>
          </a:xfrm>
          <a:prstGeom prst="rect">
            <a:avLst/>
          </a:prstGeom>
        </p:spPr>
        <p:txBody>
          <a:bodyPr lIns="91430" tIns="45715" rIns="91430" bIns="45715"/>
          <a:lstStyle>
            <a:defPPr>
              <a:defRPr lang="ru-RU"/>
            </a:defPPr>
            <a:lvl1pPr marL="0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449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8897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346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7795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7243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6691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6140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5589" algn="l" defTabSz="778897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584173"/>
            <a:fld id="{F9BFB489-2B81-4C5F-94C6-197528BB56D0}" type="slidenum">
              <a:rPr lang="ru-RU" sz="1000">
                <a:solidFill>
                  <a:prstClr val="black">
                    <a:tint val="75000"/>
                  </a:prstClr>
                </a:solidFill>
                <a:latin typeface="Calibri"/>
              </a:rPr>
              <a:pPr algn="r" defTabSz="584173"/>
              <a:t>4</a:t>
            </a:fld>
            <a:endParaRPr lang="ru-RU" sz="100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708884"/>
              </p:ext>
            </p:extLst>
          </p:nvPr>
        </p:nvGraphicFramePr>
        <p:xfrm>
          <a:off x="755576" y="934810"/>
          <a:ext cx="7638478" cy="530250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76384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0236">
                <a:tc>
                  <a:txBody>
                    <a:bodyPr/>
                    <a:lstStyle/>
                    <a:p>
                      <a:pPr algn="l"/>
                      <a:endParaRPr lang="ru-RU" sz="2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45720" marR="45720" marT="60960" marB="6096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02266">
                <a:tc>
                  <a:txBody>
                    <a:bodyPr/>
                    <a:lstStyle/>
                    <a:p>
                      <a:pPr marL="171450" marR="0" indent="-171450" algn="just" defTabSz="6995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200" b="0" i="0" u="non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</a:rPr>
                        <a:t>на </a:t>
                      </a:r>
                      <a:r>
                        <a:rPr lang="ru-RU" sz="2200" b="0" i="0" u="non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</a:rPr>
                        <a:t>сегодняшний день пилотом о</a:t>
                      </a: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хвачено </a:t>
                      </a:r>
                      <a:r>
                        <a:rPr lang="ru-RU" sz="2200" b="1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8 тыс. </a:t>
                      </a: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НП с </a:t>
                      </a: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суммой оборота</a:t>
                      </a:r>
                      <a:r>
                        <a:rPr lang="ru-RU" sz="2200" b="1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1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2,8 </a:t>
                      </a:r>
                      <a:r>
                        <a:rPr lang="ru-RU" sz="2200" b="1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трлн. </a:t>
                      </a:r>
                      <a:r>
                        <a:rPr lang="ru-RU" sz="2200" b="1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тенге</a:t>
                      </a: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171450" marR="0" indent="-171450" algn="just" defTabSz="6995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2200" b="0" i="0" u="none" kern="12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marL="171450" marR="0" indent="-171450" algn="just" defTabSz="6995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обеспечен принцип должной осмотрительности при выборе поставщика: на Портале КГД размещен перечень рисковых НП                (</a:t>
                      </a:r>
                      <a:r>
                        <a:rPr lang="ru-RU" sz="2200" b="1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 тыс. НП </a:t>
                      </a: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 указанием ИИН/БИН, наименования</a:t>
                      </a:r>
                      <a:r>
                        <a:rPr lang="ru-RU" sz="2200" b="1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171450" marR="0" indent="-171450" algn="just" defTabSz="6995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2200" b="0" i="0" u="none" kern="12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marL="171450" marR="0" indent="-171450" algn="just" defTabSz="6995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предотвращена утечка по схемам уклонения от уплаты на </a:t>
                      </a:r>
                      <a:r>
                        <a:rPr lang="ru-RU" sz="2200" b="1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68,2 млрд. тенге НДС</a:t>
                      </a: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.</a:t>
                      </a:r>
                      <a:endParaRPr lang="en-US" sz="2200" b="0" i="0" u="none" kern="12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marL="171450" marR="0" indent="-171450" algn="just" defTabSz="6995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2200" b="0" i="0" u="none" kern="12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marL="171450" marR="0" indent="-171450" algn="just" defTabSz="6995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подано </a:t>
                      </a:r>
                      <a:r>
                        <a:rPr lang="ru-RU" sz="2200" b="1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873 иска </a:t>
                      </a: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на признание сделки недействительным на сумму НДС </a:t>
                      </a:r>
                      <a:r>
                        <a:rPr lang="ru-RU" sz="2200" b="1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18,2 млрд. тенге</a:t>
                      </a:r>
                      <a:r>
                        <a:rPr lang="ru-RU" sz="2200" b="0" i="0" u="none" kern="12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marR="0" indent="-171450" algn="just" defTabSz="6995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600" b="0" i="0" u="none" kern="1200" baseline="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771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1427</TotalTime>
  <Words>313</Words>
  <Application>Microsoft Office PowerPoint</Application>
  <PresentationFormat>Экран (4:3)</PresentationFormat>
  <Paragraphs>47</Paragraphs>
  <Slides>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Каиржанова Алмагуль</dc:creator>
  <cp:lastModifiedBy>Каиржанова Алмагуль</cp:lastModifiedBy>
  <cp:revision>74</cp:revision>
  <cp:lastPrinted>2020-09-09T11:06:54Z</cp:lastPrinted>
  <dcterms:created xsi:type="dcterms:W3CDTF">2020-08-03T12:03:00Z</dcterms:created>
  <dcterms:modified xsi:type="dcterms:W3CDTF">2020-09-09T11:56:09Z</dcterms:modified>
</cp:coreProperties>
</file>